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3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CC-460A-A110-3EBBAB70EE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CC-460A-A110-3EBBAB70EE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CC-460A-A110-3EBBAB70EE5C}"/>
              </c:ext>
            </c:extLst>
          </c:dPt>
          <c:cat>
            <c:strRef>
              <c:f>Sheet1!$A$2:$A$12</c:f>
              <c:strCache>
                <c:ptCount val="11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  <c:pt idx="8">
                  <c:v>2025-26</c:v>
                </c:pt>
                <c:pt idx="9">
                  <c:v>2026-27</c:v>
                </c:pt>
                <c:pt idx="10">
                  <c:v>2027-28</c:v>
                </c:pt>
              </c:strCache>
            </c:strRef>
          </c:cat>
          <c:val>
            <c:numRef>
              <c:f>Sheet1!$B$2:$B$12</c:f>
              <c:numCache>
                <c:formatCode>"$"#,##0_);[Red]\("$"#,##0\)</c:formatCode>
                <c:ptCount val="11"/>
                <c:pt idx="0">
                  <c:v>95000000</c:v>
                </c:pt>
                <c:pt idx="1">
                  <c:v>150849000</c:v>
                </c:pt>
                <c:pt idx="2">
                  <c:v>191300000</c:v>
                </c:pt>
                <c:pt idx="3">
                  <c:v>265000000</c:v>
                </c:pt>
                <c:pt idx="4">
                  <c:v>255000000</c:v>
                </c:pt>
                <c:pt idx="5">
                  <c:v>235000000</c:v>
                </c:pt>
                <c:pt idx="6">
                  <c:v>175000000</c:v>
                </c:pt>
                <c:pt idx="7">
                  <c:v>148141964.45999998</c:v>
                </c:pt>
                <c:pt idx="8">
                  <c:v>178303308.94999999</c:v>
                </c:pt>
                <c:pt idx="9">
                  <c:v>208183038</c:v>
                </c:pt>
                <c:pt idx="10">
                  <c:v>193445135.94999999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CC-460A-A110-3EBBAB70E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54531296"/>
        <c:axId val="554530640"/>
      </c:barChart>
      <c:catAx>
        <c:axId val="5545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530640"/>
        <c:crosses val="autoZero"/>
        <c:auto val="1"/>
        <c:lblAlgn val="ctr"/>
        <c:lblOffset val="100"/>
        <c:noMultiLvlLbl val="0"/>
      </c:catAx>
      <c:valAx>
        <c:axId val="554530640"/>
        <c:scaling>
          <c:orientation val="minMax"/>
          <c:max val="33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53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DE14-4DF8-344E-8D66-BB7C1EBFC1C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C06FB-70E8-2B4A-96B2-A67D26B9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7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A434-3E0E-F643-BFCC-E278DCEBEA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095F-4922-4548-BC92-44B37696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" y="-21387"/>
            <a:ext cx="12199496" cy="6865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05" y="1387441"/>
            <a:ext cx="9144000" cy="1173797"/>
          </a:xfrm>
        </p:spPr>
        <p:txBody>
          <a:bodyPr>
            <a:noAutofit/>
          </a:bodyPr>
          <a:lstStyle/>
          <a:p>
            <a:pPr algn="r"/>
            <a:r>
              <a:rPr lang="en-AU" sz="5400" b="1" dirty="0">
                <a:solidFill>
                  <a:schemeClr val="bg1"/>
                </a:solidFill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Building the Infrastructure Forward Works Pipeline</a:t>
            </a:r>
            <a:endParaRPr lang="en-US" sz="5400" b="1" dirty="0">
              <a:solidFill>
                <a:schemeClr val="bg1"/>
              </a:solidFill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305" y="2670416"/>
            <a:ext cx="9144000" cy="762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4000" dirty="0">
                <a:solidFill>
                  <a:schemeClr val="bg1"/>
                </a:solidFill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Construction Clients Group</a:t>
            </a:r>
            <a:endParaRPr lang="en-US" sz="4000" dirty="0">
              <a:solidFill>
                <a:schemeClr val="bg1"/>
              </a:solidFill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820"/>
            <a:ext cx="12202830" cy="28357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69777" y="6059250"/>
            <a:ext cx="1866596" cy="341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October 2020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5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3692" y="679284"/>
            <a:ext cx="11018868" cy="306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Regional and Local</a:t>
            </a:r>
            <a:endParaRPr lang="en-US" sz="3600" b="1" dirty="0"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81119" y="1534314"/>
            <a:ext cx="5957737" cy="392010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Across the 12 Waikato Councils – over $</a:t>
            </a:r>
            <a:r>
              <a:rPr lang="en-US" sz="2400" dirty="0">
                <a:latin typeface="AvenirNext LT Pro Regular" panose="020B0504020202020204" pitchFamily="34" charset="0"/>
              </a:rPr>
              <a:t>5 billion </a:t>
            </a:r>
            <a:r>
              <a:rPr lang="en-NZ" sz="2400" dirty="0">
                <a:latin typeface="AvenirNext LT Pro Regular" panose="020B0504020202020204" pitchFamily="34" charset="0"/>
              </a:rPr>
              <a:t>of capital expenditure budgeted in 2018-28 LTP’s - in addition to maintenance and operational programmes</a:t>
            </a:r>
          </a:p>
          <a:p>
            <a:pPr marL="0" indent="0">
              <a:buNone/>
            </a:pPr>
            <a:endParaRPr lang="en-NZ" sz="1000" dirty="0">
              <a:latin typeface="AvenirNext LT Pro Regular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venirNext LT Pro Regular" panose="020B0504020202020204" pitchFamily="34" charset="0"/>
              </a:rPr>
              <a:t>Including other key industry clients such as Waka Kotahi NZTA &amp; developers - budgeted expenditure: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>
                <a:latin typeface="AvenirNext LT Pro Regular" panose="020B0504020202020204" pitchFamily="34" charset="0"/>
              </a:rPr>
              <a:t>$275m </a:t>
            </a:r>
            <a:r>
              <a:rPr lang="en-NZ" dirty="0" err="1">
                <a:latin typeface="AvenirNext LT Pro Regular" panose="020B0504020202020204" pitchFamily="34" charset="0"/>
              </a:rPr>
              <a:t>p.a</a:t>
            </a:r>
            <a:r>
              <a:rPr lang="en-NZ" dirty="0">
                <a:latin typeface="AvenirNext LT Pro Regular" panose="020B0504020202020204" pitchFamily="34" charset="0"/>
              </a:rPr>
              <a:t> for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>
                <a:latin typeface="AvenirNext LT Pro Regular" panose="020B0504020202020204" pitchFamily="34" charset="0"/>
              </a:rPr>
              <a:t>$235m </a:t>
            </a:r>
            <a:r>
              <a:rPr lang="en-NZ" dirty="0" err="1">
                <a:latin typeface="AvenirNext LT Pro Regular" panose="020B0504020202020204" pitchFamily="34" charset="0"/>
              </a:rPr>
              <a:t>p.a</a:t>
            </a:r>
            <a:r>
              <a:rPr lang="en-NZ" dirty="0">
                <a:latin typeface="AvenirNext LT Pro Regular" panose="020B0504020202020204" pitchFamily="34" charset="0"/>
              </a:rPr>
              <a:t> for three waters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72599"/>
            <a:ext cx="12191999" cy="157786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505853-A7AF-46C2-86BF-A018F3C67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507163"/>
            <a:ext cx="4980744" cy="816515"/>
          </a:xfrm>
          <a:prstGeom prst="rect">
            <a:avLst/>
          </a:prstGeom>
        </p:spPr>
      </p:pic>
      <p:pic>
        <p:nvPicPr>
          <p:cNvPr id="1026" name="Picture 2" descr="New Zealand guide to pavement structural design">
            <a:extLst>
              <a:ext uri="{FF2B5EF4-FFF2-40B4-BE49-F238E27FC236}">
                <a16:creationId xmlns:a16="http://schemas.microsoft.com/office/drawing/2014/main" id="{496C43A1-E44F-4C5B-93CC-C0E1F889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74" y="1579719"/>
            <a:ext cx="2416298" cy="180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un Pipe | Humes NZ">
            <a:extLst>
              <a:ext uri="{FF2B5EF4-FFF2-40B4-BE49-F238E27FC236}">
                <a16:creationId xmlns:a16="http://schemas.microsoft.com/office/drawing/2014/main" id="{CE48E3B7-5547-482C-B1CA-EDBDA41D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14" y="3645652"/>
            <a:ext cx="2405536" cy="20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9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3692" y="679284"/>
            <a:ext cx="11018868" cy="306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Hamilton City Council Delivery Programme</a:t>
            </a:r>
            <a:endParaRPr lang="en-US" sz="3600" b="1" dirty="0"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72599"/>
            <a:ext cx="12191999" cy="157786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A1F7B40-BE35-46AA-B18B-0303D1CE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2772"/>
            <a:ext cx="11135360" cy="4833391"/>
          </a:xfrm>
        </p:spPr>
        <p:txBody>
          <a:bodyPr/>
          <a:lstStyle/>
          <a:p>
            <a:r>
              <a:rPr lang="en-NZ" sz="2000" dirty="0">
                <a:latin typeface="AvenirNext LT Pro Regular" panose="020B0504020202020204" pitchFamily="34" charset="0"/>
              </a:rPr>
              <a:t>Council has budgeted over $2 billion of capital expenditure in the 2018-28 10 Year Plan</a:t>
            </a:r>
          </a:p>
          <a:p>
            <a:endParaRPr lang="en-NZ" sz="2400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EA49751-3256-4528-ADEF-7A1F18C40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703187"/>
              </p:ext>
            </p:extLst>
          </p:nvPr>
        </p:nvGraphicFramePr>
        <p:xfrm>
          <a:off x="573692" y="1737305"/>
          <a:ext cx="7203521" cy="412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3581AF-715C-4658-83F8-FCDA578EAC64}"/>
              </a:ext>
            </a:extLst>
          </p:cNvPr>
          <p:cNvSpPr/>
          <p:nvPr/>
        </p:nvSpPr>
        <p:spPr>
          <a:xfrm>
            <a:off x="8017845" y="1738764"/>
            <a:ext cx="403191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dirty="0">
                <a:latin typeface="AvenirNext LT Pro Regular" panose="020B0504020202020204" pitchFamily="34" charset="0"/>
              </a:rPr>
              <a:t>A strong programme of existing multi-year contracts,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venirNext LT Pro Regular" panose="020B0504020202020204" pitchFamily="34" charset="0"/>
              </a:rPr>
              <a:t>Various multi-year renewals and minor works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venirNext LT Pro Regular" panose="020B0504020202020204" pitchFamily="34" charset="0"/>
              </a:rPr>
              <a:t>Wastewater Treatment Plant Capacity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 err="1">
                <a:latin typeface="AvenirNext LT Pro Regular" panose="020B0504020202020204" pitchFamily="34" charset="0"/>
              </a:rPr>
              <a:t>Peacocke</a:t>
            </a:r>
            <a:r>
              <a:rPr lang="en-NZ" sz="1400" dirty="0">
                <a:latin typeface="AvenirNext LT Pro Regular" panose="020B0504020202020204" pitchFamily="34" charset="0"/>
              </a:rPr>
              <a:t> Arterial Intersection with SH3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venirNext LT Pro Regular" panose="020B0504020202020204" pitchFamily="34" charset="0"/>
              </a:rPr>
              <a:t>Western Wastewater Interceptor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venirNext LT Pro Regular" panose="020B0504020202020204" pitchFamily="34" charset="0"/>
              </a:rPr>
              <a:t>Peacocke</a:t>
            </a:r>
            <a:r>
              <a:rPr lang="en-US" sz="1400" dirty="0">
                <a:latin typeface="AvenirNext LT Pro Regular" panose="020B0504020202020204" pitchFamily="34" charset="0"/>
              </a:rPr>
              <a:t> Strategic Wastewater</a:t>
            </a:r>
            <a:endParaRPr lang="en-NZ" sz="1400" dirty="0">
              <a:latin typeface="AvenirNext LT Pro Regular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 err="1">
                <a:latin typeface="AvenirNext LT Pro Regular" panose="020B0504020202020204" pitchFamily="34" charset="0"/>
              </a:rPr>
              <a:t>Rotokauri</a:t>
            </a:r>
            <a:r>
              <a:rPr lang="en-NZ" sz="1400" dirty="0">
                <a:latin typeface="AvenirNext LT Pro Regular" panose="020B0504020202020204" pitchFamily="34" charset="0"/>
              </a:rPr>
              <a:t> Transport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 err="1">
                <a:latin typeface="AvenirNext LT Pro Regular" panose="020B0504020202020204" pitchFamily="34" charset="0"/>
              </a:rPr>
              <a:t>Wairere</a:t>
            </a:r>
            <a:r>
              <a:rPr lang="en-NZ" sz="1400" dirty="0">
                <a:latin typeface="AvenirNext LT Pro Regular" panose="020B0504020202020204" pitchFamily="34" charset="0"/>
              </a:rPr>
              <a:t> Drive Extension to Cobham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venirNext LT Pro Regular" panose="020B0504020202020204" pitchFamily="34" charset="0"/>
              </a:rPr>
              <a:t>Peacocke</a:t>
            </a:r>
            <a:r>
              <a:rPr lang="en-US" sz="1400" dirty="0">
                <a:latin typeface="AvenirNext LT Pro Regular" panose="020B0504020202020204" pitchFamily="34" charset="0"/>
              </a:rPr>
              <a:t> River Bridge &amp; Transport Arterials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venirNext LT Pro Regular" panose="020B0504020202020204" pitchFamily="34" charset="0"/>
              </a:rPr>
              <a:t>Baverstock Road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venirNext LT Pro Regular" panose="020B0504020202020204" pitchFamily="34" charset="0"/>
              </a:rPr>
              <a:t>Hillsborough Wastewater Pump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venirNext LT Pro Regular" panose="020B0504020202020204" pitchFamily="34" charset="0"/>
              </a:rPr>
              <a:t>Central City Jetty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venirNext LT Pro Regular" panose="020B0504020202020204" pitchFamily="34" charset="0"/>
              </a:rPr>
              <a:t>T</a:t>
            </a:r>
            <a:r>
              <a:rPr lang="en-NZ" sz="1400" dirty="0">
                <a:latin typeface="AvenirNext LT Pro Regular" panose="020B0504020202020204" pitchFamily="34" charset="0"/>
              </a:rPr>
              <a:t>e Awa Cycleway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venirNext LT Pro Regular" panose="020B0504020202020204" pitchFamily="34" charset="0"/>
              </a:rPr>
              <a:t>R</a:t>
            </a:r>
            <a:r>
              <a:rPr lang="en-NZ" sz="1400" dirty="0" err="1">
                <a:latin typeface="AvenirNext LT Pro Regular" panose="020B0504020202020204" pitchFamily="34" charset="0"/>
              </a:rPr>
              <a:t>ecently</a:t>
            </a:r>
            <a:r>
              <a:rPr lang="en-NZ" sz="1400" dirty="0">
                <a:latin typeface="AvenirNext LT Pro Regular" panose="020B0504020202020204" pitchFamily="34" charset="0"/>
              </a:rPr>
              <a:t> completed </a:t>
            </a:r>
            <a:r>
              <a:rPr lang="en-NZ" sz="1400" dirty="0" err="1">
                <a:latin typeface="AvenirNext LT Pro Regular" panose="020B0504020202020204" pitchFamily="34" charset="0"/>
              </a:rPr>
              <a:t>Ruakura</a:t>
            </a:r>
            <a:r>
              <a:rPr lang="en-NZ" sz="1400" dirty="0">
                <a:latin typeface="AvenirNext LT Pro Regular" panose="020B0504020202020204" pitchFamily="34" charset="0"/>
              </a:rPr>
              <a:t> Reservoir and North Ridge Drive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31989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86566" y="588371"/>
            <a:ext cx="11018868" cy="50822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Across the region Councils are committed to providing visibility of upcoming projects and contracts</a:t>
            </a:r>
            <a:endParaRPr lang="en-NZ" sz="1800" dirty="0"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72599"/>
            <a:ext cx="12191999" cy="157786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73692" y="525842"/>
            <a:ext cx="11018868" cy="306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It’s not the just about the size of the pie…</a:t>
            </a:r>
            <a:endParaRPr lang="en-US" sz="3600" b="1" dirty="0"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4704A-8BFF-458D-AC22-6E2DCD85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5" y="1443971"/>
            <a:ext cx="9407808" cy="44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268"/>
            <a:ext cx="5125720" cy="34482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9B3A832-543C-41AF-9F46-575ED73FDE93}"/>
              </a:ext>
            </a:extLst>
          </p:cNvPr>
          <p:cNvSpPr txBox="1">
            <a:spLocks/>
          </p:cNvSpPr>
          <p:nvPr/>
        </p:nvSpPr>
        <p:spPr>
          <a:xfrm>
            <a:off x="573692" y="679284"/>
            <a:ext cx="11018868" cy="306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latin typeface="AvenirNext LT Pro Regular" panose="020B0504020202020204" pitchFamily="34" charset="0"/>
                <a:ea typeface="Avenir Next" charset="0"/>
                <a:cs typeface="Avenir Next" charset="0"/>
              </a:rPr>
              <a:t>Supporting Industry to Support Us</a:t>
            </a:r>
            <a:endParaRPr lang="en-US" sz="3600" b="1" dirty="0">
              <a:latin typeface="AvenirNext LT Pro Regular" panose="020B0504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F33D168-6063-412A-A97C-637679F3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817" y="1438003"/>
            <a:ext cx="7661632" cy="400452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Next LT Pro Regular" panose="020B0504020202020204" pitchFamily="34" charset="0"/>
              </a:rPr>
              <a:t>In order to deliver our outcomes, we are reliant on the construction industry being aligned with 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venirNext LT Pro Regular" panose="020B0504020202020204" pitchFamily="34" charset="0"/>
              </a:rPr>
              <a:t>Our aim is to support a healthy and sustainable civil construction industry, supporting business investment decisions and industry capacity and capability development through improved forward works visibility and optimising contract delivery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Next LT Pro Regular" panose="020B0504020202020204" pitchFamily="34" charset="0"/>
              </a:rPr>
              <a:t>Updates will be provided locally, regionally and nationally via the Infrastructure Forward </a:t>
            </a:r>
            <a:r>
              <a:rPr lang="en-US" sz="2400">
                <a:latin typeface="AvenirNext LT Pro Regular" panose="020B0504020202020204" pitchFamily="34" charset="0"/>
              </a:rPr>
              <a:t>Works Pipeline.</a:t>
            </a:r>
            <a:endParaRPr lang="en-NZ" sz="2400" dirty="0"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4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C_Powerpoint Template_2019_ [Read-Only]" id="{E1B62D01-2FD3-4DBF-A369-F2E55E3F26BD}" vid="{8064FF9E-55FF-41A8-B1F6-1A7517A90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D-3064639  Powerpoint Template - August 2019(2)</Template>
  <TotalTime>77</TotalTime>
  <Words>262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</vt:lpstr>
      <vt:lpstr>AvenirNext LT Pro Regular</vt:lpstr>
      <vt:lpstr>Calibri</vt:lpstr>
      <vt:lpstr>Calibri Light</vt:lpstr>
      <vt:lpstr>Office Theme</vt:lpstr>
      <vt:lpstr>Building the Infrastructure Forward Works Pipeline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Infrastructure Forward Works Pipeline</dc:title>
  <dc:creator>Chris Barton</dc:creator>
  <cp:lastModifiedBy>Chris Barton</cp:lastModifiedBy>
  <cp:revision>8</cp:revision>
  <dcterms:created xsi:type="dcterms:W3CDTF">2020-10-26T10:25:50Z</dcterms:created>
  <dcterms:modified xsi:type="dcterms:W3CDTF">2020-10-26T11:43:23Z</dcterms:modified>
</cp:coreProperties>
</file>